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27" r:id="rId6"/>
    <p:sldId id="428" r:id="rId7"/>
    <p:sldId id="398" r:id="rId8"/>
    <p:sldId id="415" r:id="rId9"/>
    <p:sldId id="414" r:id="rId10"/>
    <p:sldId id="430" r:id="rId11"/>
    <p:sldId id="305" r:id="rId12"/>
  </p:sldIdLst>
  <p:sldSz cx="12192000" cy="6858000"/>
  <p:notesSz cx="12192000" cy="6858000"/>
  <p:custDataLst>
    <p:tags r:id="rId1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6"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1" autoAdjust="0"/>
    <p:restoredTop sz="90241" autoAdjust="0"/>
  </p:normalViewPr>
  <p:slideViewPr>
    <p:cSldViewPr showGuides="1">
      <p:cViewPr varScale="1">
        <p:scale>
          <a:sx n="77" d="100"/>
          <a:sy n="77" d="100"/>
        </p:scale>
        <p:origin x="730" y="62"/>
      </p:cViewPr>
      <p:guideLst>
        <p:guide orient="horz" pos="2966"/>
        <p:guide pos="214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Q1:</a:t>
            </a:r>
            <a:r>
              <a:rPr lang="zh-CN" altLang="en-US" dirty="0"/>
              <a:t>认真的讲述一次，从头开始讲。</a:t>
            </a:r>
            <a:endParaRPr lang="en-US" altLang="zh-CN" dirty="0"/>
          </a:p>
          <a:p>
            <a:r>
              <a:rPr lang="en-US" altLang="zh-CN" dirty="0"/>
              <a:t>Q2</a:t>
            </a:r>
            <a:r>
              <a:rPr lang="zh-CN" altLang="en-US" dirty="0"/>
              <a:t>：</a:t>
            </a:r>
            <a:r>
              <a:rPr lang="en-US" altLang="zh-CN" dirty="0"/>
              <a:t>M-&gt;u </a:t>
            </a:r>
            <a:r>
              <a:rPr lang="zh-CN" altLang="en-US" dirty="0"/>
              <a:t>与</a:t>
            </a:r>
            <a:r>
              <a:rPr lang="en-US" altLang="zh-CN" dirty="0"/>
              <a:t>U-&gt;m</a:t>
            </a:r>
            <a:r>
              <a:rPr lang="zh-CN" altLang="en-US"/>
              <a:t>的区别</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总评分怎么得到的</a:t>
            </a:r>
            <a:r>
              <a:rPr lang="en-US" altLang="zh-CN" dirty="0"/>
              <a:t>? </a:t>
            </a:r>
            <a:r>
              <a:rPr lang="zh-CN" altLang="en-US" dirty="0"/>
              <a:t>其实中间的图片还可以说明使用多准则推荐可以发现两个总评分相等，但兴趣不同的情况。用户通常倾向于对他们喜欢或不喜欢的项目进行评分。这种自发行为可能导致典型的选择偏差。现有研究通常在拆分</a:t>
            </a:r>
            <a:r>
              <a:rPr lang="en-US" altLang="zh-CN" dirty="0"/>
              <a:t>MC</a:t>
            </a:r>
            <a:r>
              <a:rPr lang="zh-CN" altLang="en-US" dirty="0"/>
              <a:t>评级后引入传统的相似性度量，并通过聚合函数（如加权求和）实现预测</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a:t>
            </a:r>
            <a:r>
              <a:rPr lang="zh-CN" altLang="en-US" dirty="0"/>
              <a:t>跟</a:t>
            </a:r>
            <a:r>
              <a:rPr lang="en-US" altLang="zh-CN" dirty="0"/>
              <a:t>R</a:t>
            </a:r>
            <a:r>
              <a:rPr lang="zh-CN" altLang="en-US" dirty="0"/>
              <a:t>并不是直接关联，因为</a:t>
            </a:r>
            <a:r>
              <a:rPr lang="en-US" altLang="zh-CN" dirty="0"/>
              <a:t>R</a:t>
            </a:r>
            <a:r>
              <a:rPr lang="zh-CN" altLang="en-US" dirty="0"/>
              <a:t>是多个准则评分算出来的，</a:t>
            </a:r>
            <a:r>
              <a:rPr lang="en-US" altLang="zh-CN" dirty="0"/>
              <a:t>U</a:t>
            </a:r>
            <a:r>
              <a:rPr lang="zh-CN" altLang="en-US" dirty="0"/>
              <a:t>与</a:t>
            </a:r>
            <a:r>
              <a:rPr lang="en-US" altLang="zh-CN" dirty="0"/>
              <a:t>R</a:t>
            </a:r>
            <a:r>
              <a:rPr lang="zh-CN" altLang="en-US" dirty="0"/>
              <a:t>中间是含有</a:t>
            </a:r>
            <a:r>
              <a:rPr lang="en-US" altLang="zh-CN" dirty="0"/>
              <a:t>M</a:t>
            </a:r>
            <a:r>
              <a:rPr lang="zh-CN" altLang="en-US" dirty="0"/>
              <a:t>，形成一个伪关联，当</a:t>
            </a:r>
            <a:r>
              <a:rPr lang="en-US" altLang="zh-CN" dirty="0"/>
              <a:t>M</a:t>
            </a:r>
            <a:r>
              <a:rPr lang="zh-CN" altLang="en-US" dirty="0"/>
              <a:t>出现问题，会导致预测不准。切断</a:t>
            </a:r>
            <a:r>
              <a:rPr lang="en-US" altLang="zh-CN" dirty="0"/>
              <a:t>M</a:t>
            </a:r>
            <a:r>
              <a:rPr lang="zh-CN" altLang="en-US" dirty="0"/>
              <a:t>到</a:t>
            </a:r>
            <a:r>
              <a:rPr lang="en-US" altLang="zh-CN" dirty="0"/>
              <a:t>U</a:t>
            </a:r>
            <a:r>
              <a:rPr lang="zh-CN" altLang="en-US" dirty="0"/>
              <a:t>是因为</a:t>
            </a:r>
            <a:r>
              <a:rPr lang="en-US" altLang="zh-CN" dirty="0"/>
              <a:t>R</a:t>
            </a:r>
            <a:r>
              <a:rPr lang="zh-CN" altLang="en-US" dirty="0"/>
              <a:t>是直接被</a:t>
            </a:r>
            <a:r>
              <a:rPr lang="en-US" altLang="zh-CN" dirty="0"/>
              <a:t>M</a:t>
            </a:r>
            <a:r>
              <a:rPr lang="zh-CN" altLang="en-US" dirty="0"/>
              <a:t>影响的   </a:t>
            </a:r>
            <a:r>
              <a:rPr lang="en-US" altLang="zh-CN" dirty="0"/>
              <a:t>R</a:t>
            </a:r>
            <a:r>
              <a:rPr lang="zh-CN" altLang="en-US" dirty="0"/>
              <a:t>：</a:t>
            </a:r>
            <a:r>
              <a:rPr lang="en-US" altLang="zh-CN" dirty="0"/>
              <a:t>{R0, R1, . . . , RK</a:t>
            </a:r>
            <a:r>
              <a:rPr lang="en-US" altLang="ko-KR" dirty="0"/>
              <a:t> }, M</a:t>
            </a:r>
            <a:r>
              <a:rPr lang="zh-CN" altLang="en-US" dirty="0"/>
              <a:t>：</a:t>
            </a:r>
            <a:r>
              <a:rPr lang="en-US" altLang="zh-CN" dirty="0"/>
              <a:t>1*K</a:t>
            </a:r>
            <a:r>
              <a:rPr lang="zh-CN" altLang="en-US" dirty="0"/>
              <a:t>，这个</a:t>
            </a:r>
            <a:r>
              <a:rPr lang="en-US" altLang="zh-CN" dirty="0"/>
              <a:t>1</a:t>
            </a:r>
            <a:r>
              <a:rPr lang="zh-CN" altLang="en-US" dirty="0"/>
              <a:t>主要看</a:t>
            </a:r>
            <a:r>
              <a:rPr lang="en-US" altLang="zh-CN" dirty="0"/>
              <a:t>user</a:t>
            </a:r>
            <a:r>
              <a:rPr lang="zh-CN" altLang="en-US" dirty="0"/>
              <a:t>的数量。</a:t>
            </a:r>
            <a:endParaRPr lang="en-US" altLang="zh-CN" dirty="0"/>
          </a:p>
          <a:p>
            <a:endParaRPr lang="en-US" altLang="zh-CN" dirty="0"/>
          </a:p>
          <a:p>
            <a:r>
              <a:rPr lang="zh-CN" altLang="en-US" dirty="0"/>
              <a:t>得到两个解法</a:t>
            </a:r>
            <a:r>
              <a:rPr lang="zh-CN" altLang="en-US" dirty="0">
                <a:sym typeface="Wingdings" panose="05000000000000000000" pitchFamily="2" charset="2"/>
              </a:rPr>
              <a:t>：（</a:t>
            </a:r>
            <a:r>
              <a:rPr lang="en-US" altLang="zh-CN" dirty="0">
                <a:sym typeface="Wingdings" panose="05000000000000000000" pitchFamily="2" charset="2"/>
              </a:rPr>
              <a:t>1</a:t>
            </a:r>
            <a:r>
              <a:rPr lang="zh-CN" altLang="en-US" dirty="0">
                <a:sym typeface="Wingdings" panose="05000000000000000000" pitchFamily="2" charset="2"/>
              </a:rPr>
              <a:t>）为了解决</a:t>
            </a:r>
            <a:r>
              <a:rPr lang="en-US" altLang="zh-CN" dirty="0">
                <a:sym typeface="Wingdings" panose="05000000000000000000" pitchFamily="2" charset="2"/>
              </a:rPr>
              <a:t>M</a:t>
            </a:r>
            <a:r>
              <a:rPr lang="zh-CN" altLang="en-US" dirty="0">
                <a:sym typeface="Wingdings" panose="05000000000000000000" pitchFamily="2" charset="2"/>
              </a:rPr>
              <a:t>的偏好缺少 对于</a:t>
            </a:r>
            <a:r>
              <a:rPr lang="en-US" altLang="zh-CN" dirty="0">
                <a:sym typeface="Wingdings" panose="05000000000000000000" pitchFamily="2" charset="2"/>
              </a:rPr>
              <a:t>M</a:t>
            </a:r>
            <a:r>
              <a:rPr lang="zh-CN" altLang="en-US" dirty="0">
                <a:sym typeface="Wingdings" panose="05000000000000000000" pitchFamily="2" charset="2"/>
              </a:rPr>
              <a:t>取平均值</a:t>
            </a:r>
            <a:endParaRPr lang="en-US" altLang="zh-CN" dirty="0">
              <a:sym typeface="Wingdings" panose="05000000000000000000" pitchFamily="2" charset="2"/>
            </a:endParaRPr>
          </a:p>
          <a:p>
            <a:r>
              <a:rPr lang="en-US" altLang="zh-CN" dirty="0">
                <a:sym typeface="Wingdings" panose="05000000000000000000" pitchFamily="2" charset="2"/>
              </a:rPr>
              <a:t>	  </a:t>
            </a:r>
            <a:r>
              <a:rPr lang="zh-CN" altLang="en-US" dirty="0">
                <a:sym typeface="Wingdings" panose="05000000000000000000" pitchFamily="2" charset="2"/>
              </a:rPr>
              <a:t>（</a:t>
            </a:r>
            <a:r>
              <a:rPr lang="en-US" altLang="zh-CN" dirty="0">
                <a:sym typeface="Wingdings" panose="05000000000000000000" pitchFamily="2" charset="2"/>
              </a:rPr>
              <a:t>2</a:t>
            </a:r>
            <a:r>
              <a:rPr lang="zh-CN" altLang="en-US" dirty="0">
                <a:sym typeface="Wingdings" panose="05000000000000000000" pitchFamily="2" charset="2"/>
              </a:rPr>
              <a:t>）为了解决</a:t>
            </a:r>
            <a:r>
              <a:rPr lang="en-US" altLang="zh-CN" dirty="0">
                <a:sym typeface="Wingdings" panose="05000000000000000000" pitchFamily="2" charset="2"/>
              </a:rPr>
              <a:t>M</a:t>
            </a:r>
            <a:r>
              <a:rPr lang="zh-CN" altLang="en-US" dirty="0">
                <a:sym typeface="Wingdings" panose="05000000000000000000" pitchFamily="2" charset="2"/>
              </a:rPr>
              <a:t>影响</a:t>
            </a:r>
            <a:r>
              <a:rPr lang="en-US" altLang="zh-CN" dirty="0">
                <a:sym typeface="Wingdings" panose="05000000000000000000" pitchFamily="2" charset="2"/>
              </a:rPr>
              <a:t>U</a:t>
            </a:r>
            <a:r>
              <a:rPr lang="zh-CN" altLang="en-US" dirty="0">
                <a:sym typeface="Wingdings" panose="05000000000000000000" pitchFamily="2" charset="2"/>
              </a:rPr>
              <a:t>的学习表征</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人为的进行移除数据，按照上面的概率，也相当于充当选择偏差，或者制造偏差</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人为的进行移除数据，按照上面的概率，也相当于充当选择偏差，或者制造偏差</a:t>
            </a:r>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notesSlide" Target="../notesSlides/notesSlide4.xml"/><Relationship Id="rId17" Type="http://schemas.openxmlformats.org/officeDocument/2006/relationships/slideLayout" Target="../slideLayouts/slideLayout5.xml"/><Relationship Id="rId16" Type="http://schemas.openxmlformats.org/officeDocument/2006/relationships/image" Target="../media/image25.png"/><Relationship Id="rId15" Type="http://schemas.openxmlformats.org/officeDocument/2006/relationships/image" Target="../media/image24.png"/><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5.xml"/><Relationship Id="rId11" Type="http://schemas.openxmlformats.org/officeDocument/2006/relationships/slideLayout" Target="../slideLayouts/slideLayout5.xml"/><Relationship Id="rId10" Type="http://schemas.openxmlformats.org/officeDocument/2006/relationships/image" Target="../media/image27.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6.xml"/><Relationship Id="rId12" Type="http://schemas.openxmlformats.org/officeDocument/2006/relationships/slideLayout" Target="../slideLayouts/slideLayout5.xml"/><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7.xml"/><Relationship Id="rId12" Type="http://schemas.openxmlformats.org/officeDocument/2006/relationships/slideLayout" Target="../slideLayouts/slideLayout5.xml"/><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8.xml"/><Relationship Id="rId12" Type="http://schemas.openxmlformats.org/officeDocument/2006/relationships/slideLayout" Target="../slideLayouts/slideLayout5.xml"/><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9.xml"/><Relationship Id="rId11" Type="http://schemas.openxmlformats.org/officeDocument/2006/relationships/slideLayout" Target="../slideLayouts/slideLayout5.xml"/><Relationship Id="rId10" Type="http://schemas.openxmlformats.org/officeDocument/2006/relationships/image" Target="../media/image3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217" y="959709"/>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Mingyu</a:t>
            </a:r>
            <a:r>
              <a:rPr lang="en-US" altLang="zh-CN" sz="2400" b="1" dirty="0">
                <a:solidFill>
                  <a:srgbClr val="1F4E79"/>
                </a:solidFill>
                <a:latin typeface="Times New Roman" panose="02020603050405020304"/>
                <a:cs typeface="Times New Roman" panose="02020603050405020304"/>
              </a:rPr>
              <a:t> Yang</a:t>
            </a:r>
            <a:endParaRPr sz="2400" dirty="0">
              <a:latin typeface="Times New Roman" panose="02020603050405020304"/>
              <a:cs typeface="Times New Roman" panose="02020603050405020304"/>
            </a:endParaRPr>
          </a:p>
        </p:txBody>
      </p:sp>
      <p:sp>
        <p:nvSpPr>
          <p:cNvPr id="38" name="object 38"/>
          <p:cNvSpPr txBox="1"/>
          <p:nvPr/>
        </p:nvSpPr>
        <p:spPr>
          <a:xfrm>
            <a:off x="495300" y="1666240"/>
            <a:ext cx="10653395" cy="885825"/>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ReaLM: Residual Quantization Bridging Knowledge Graph</a:t>
            </a:r>
            <a:endParaRPr lang="en-US" altLang="zh-CN" sz="28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Embeddings and Large Language Models</a:t>
            </a:r>
            <a:endParaRPr lang="en-US" altLang="zh-CN" sz="2800" b="1" spc="-5" dirty="0">
              <a:solidFill>
                <a:srgbClr val="1F4E79"/>
              </a:solidFill>
              <a:latin typeface="Times New Roman" panose="02020603050405020304"/>
              <a:cs typeface="Times New Roman" panose="02020603050405020304"/>
            </a:endParaRPr>
          </a:p>
        </p:txBody>
      </p:sp>
      <p:sp>
        <p:nvSpPr>
          <p:cNvPr id="29" name="object 39"/>
          <p:cNvSpPr txBox="1"/>
          <p:nvPr/>
        </p:nvSpPr>
        <p:spPr>
          <a:xfrm>
            <a:off x="9296304" y="5105418"/>
            <a:ext cx="2345426" cy="1009015"/>
          </a:xfrm>
          <a:prstGeom prst="rect">
            <a:avLst/>
          </a:prstGeom>
        </p:spPr>
        <p:txBody>
          <a:bodyPr vert="horz" wrap="square" lIns="0" tIns="12065" rIns="0" bIns="0" rtlCol="0">
            <a:spAutoFit/>
          </a:bodyPr>
          <a:lstStyle/>
          <a:p>
            <a:pPr marL="12700">
              <a:spcBef>
                <a:spcPts val="95"/>
              </a:spcBef>
            </a:pPr>
            <a:r>
              <a:rPr lang="en-US" altLang="zh-CN" sz="1600" b="1" spc="150" dirty="0">
                <a:solidFill>
                  <a:srgbClr val="1F4E79"/>
                </a:solidFill>
                <a:latin typeface="Noto Sans Mono CJK HK"/>
                <a:cs typeface="Noto Sans Mono CJK HK"/>
              </a:rPr>
              <a:t>——</a:t>
            </a:r>
            <a:r>
              <a:rPr lang="en-US" altLang="zh-CN" sz="1600" b="1" spc="5" dirty="0">
                <a:solidFill>
                  <a:srgbClr val="1F4E79"/>
                </a:solidFill>
                <a:latin typeface="Noto Sans Mono CJK HK"/>
              </a:rPr>
              <a:t>www_</a:t>
            </a:r>
            <a:r>
              <a:rPr lang="en-US" altLang="zh-CN" sz="1600" b="1" spc="5" dirty="0">
                <a:solidFill>
                  <a:srgbClr val="1F4E79"/>
                </a:solidFill>
                <a:latin typeface="Noto Sans Mono CJK HK"/>
                <a:sym typeface="+mn-ea"/>
              </a:rPr>
              <a:t>2026</a:t>
            </a:r>
            <a:br>
              <a:rPr lang="en-US" altLang="zh-CN" sz="1600" b="1" spc="5" dirty="0">
                <a:solidFill>
                  <a:srgbClr val="1F4E79"/>
                </a:solidFill>
                <a:latin typeface="Noto Sans Mono CJK HK"/>
                <a:sym typeface="+mn-ea"/>
              </a:rPr>
            </a:br>
            <a:endParaRPr lang="en-US" altLang="zh-CN" sz="1600" b="1" spc="5" dirty="0">
              <a:solidFill>
                <a:srgbClr val="1F4E79"/>
              </a:solidFill>
              <a:latin typeface="Noto Sans Mono CJK HK"/>
              <a:sym typeface="+mn-ea"/>
            </a:endParaRPr>
          </a:p>
          <a:p>
            <a:pPr marL="12700">
              <a:lnSpc>
                <a:spcPct val="100000"/>
              </a:lnSpc>
              <a:spcBef>
                <a:spcPts val="95"/>
              </a:spcBef>
            </a:pP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pic>
        <p:nvPicPr>
          <p:cNvPr id="25" name="图片 24"/>
          <p:cNvPicPr>
            <a:picLocks noChangeAspect="1"/>
          </p:cNvPicPr>
          <p:nvPr/>
        </p:nvPicPr>
        <p:blipFill>
          <a:blip r:embed="rId15"/>
          <a:stretch>
            <a:fillRect/>
          </a:stretch>
        </p:blipFill>
        <p:spPr>
          <a:xfrm>
            <a:off x="2362200" y="2819400"/>
            <a:ext cx="7018020" cy="1844040"/>
          </a:xfrm>
          <a:prstGeom prst="rect">
            <a:avLst/>
          </a:prstGeom>
        </p:spPr>
      </p:pic>
      <p:sp>
        <p:nvSpPr>
          <p:cNvPr id="26" name="文本框 25"/>
          <p:cNvSpPr txBox="1"/>
          <p:nvPr/>
        </p:nvSpPr>
        <p:spPr>
          <a:xfrm>
            <a:off x="3987800" y="5092065"/>
            <a:ext cx="5420360" cy="337185"/>
          </a:xfrm>
          <a:prstGeom prst="rect">
            <a:avLst/>
          </a:prstGeom>
        </p:spPr>
        <p:txBody>
          <a:bodyPr wrap="square">
            <a:spAutoFit/>
          </a:bodyPr>
          <a:p>
            <a:r>
              <a:rPr lang="en-US" altLang="zh-CN" sz="1600">
                <a:solidFill>
                  <a:srgbClr val="000000"/>
                </a:solidFill>
                <a:latin typeface="LinLibertineT"/>
                <a:ea typeface="LinLibertineT"/>
              </a:rPr>
              <a:t>CODE:https://anonymous.4open.science/r/ReaLM-D270.</a:t>
            </a:r>
            <a:endParaRPr lang="en-US" altLang="zh-CN" sz="1600">
              <a:solidFill>
                <a:srgbClr val="000000"/>
              </a:solidFill>
              <a:latin typeface="LinLibertineT"/>
              <a:ea typeface="LinLibertine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a:t>
            </a:r>
            <a:r>
              <a:rPr lang="en-US" sz="3600" b="1" spc="-5" dirty="0">
                <a:solidFill>
                  <a:srgbClr val="001F5F"/>
                </a:solidFill>
                <a:latin typeface="Times New Roman" panose="02020603050405020304"/>
                <a:cs typeface="Times New Roman" panose="02020603050405020304"/>
              </a:rPr>
              <a:t>Motivation</a:t>
            </a:r>
            <a:endParaRPr lang="en-US" sz="3600" b="1" spc="-5" dirty="0">
              <a:solidFill>
                <a:srgbClr val="001F5F"/>
              </a:solidFill>
              <a:latin typeface="Times New Roman" panose="02020603050405020304"/>
              <a:cs typeface="Times New Roman" panose="02020603050405020304"/>
            </a:endParaRPr>
          </a:p>
        </p:txBody>
      </p:sp>
      <p:sp>
        <p:nvSpPr>
          <p:cNvPr id="23" name="文本框 22"/>
          <p:cNvSpPr txBox="1"/>
          <p:nvPr/>
        </p:nvSpPr>
        <p:spPr>
          <a:xfrm>
            <a:off x="457200" y="1905000"/>
            <a:ext cx="10878185" cy="1271270"/>
          </a:xfrm>
          <a:prstGeom prst="rect">
            <a:avLst/>
          </a:prstGeom>
        </p:spPr>
        <p:txBody>
          <a:bodyPr wrap="square">
            <a:noAutofit/>
          </a:bodyPr>
          <a:p>
            <a:r>
              <a:rPr lang="en-US" altLang="zh-CN" sz="2000">
                <a:solidFill>
                  <a:srgbClr val="000000"/>
                </a:solidFill>
                <a:latin typeface="Times New Roman" panose="02020603050405020304" charset="0"/>
                <a:ea typeface="LinLibertineT"/>
                <a:cs typeface="Times New Roman" panose="02020603050405020304" charset="0"/>
              </a:rPr>
              <a:t>1.Existing LLM-based methods often struggle to fully exploit structured semantic representations, as the continuous embedding space of pretrained KG models is fundamentally misaligned with the discrete token space of LLMs. This discrepancy hinders effective semantic transfer and limits their performance.</a:t>
            </a:r>
            <a:endParaRPr lang="en-US" altLang="zh-CN" sz="2000">
              <a:solidFill>
                <a:srgbClr val="000000"/>
              </a:solidFill>
              <a:latin typeface="Times New Roman" panose="02020603050405020304" charset="0"/>
              <a:ea typeface="LinLibertineT"/>
              <a:cs typeface="Times New Roman" panose="02020603050405020304" charset="0"/>
            </a:endParaRPr>
          </a:p>
        </p:txBody>
      </p:sp>
      <p:pic>
        <p:nvPicPr>
          <p:cNvPr id="22" name="图片 21"/>
          <p:cNvPicPr>
            <a:picLocks noChangeAspect="1"/>
          </p:cNvPicPr>
          <p:nvPr/>
        </p:nvPicPr>
        <p:blipFill>
          <a:blip r:embed="rId9"/>
          <a:srcRect l="1515" t="2769" r="3067" b="2749"/>
          <a:stretch>
            <a:fillRect/>
          </a:stretch>
        </p:blipFill>
        <p:spPr>
          <a:xfrm>
            <a:off x="2667000" y="3276600"/>
            <a:ext cx="5253990" cy="33439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4" name="object 16"/>
          <p:cNvSpPr txBox="1"/>
          <p:nvPr/>
        </p:nvSpPr>
        <p:spPr>
          <a:xfrm>
            <a:off x="4838700" y="995408"/>
            <a:ext cx="2514600"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Overview</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152400" y="1562100"/>
            <a:ext cx="11611610" cy="52647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5" name="图片 24"/>
          <p:cNvPicPr>
            <a:picLocks noChangeAspect="1"/>
          </p:cNvPicPr>
          <p:nvPr/>
        </p:nvPicPr>
        <p:blipFill>
          <a:blip r:embed="rId9"/>
          <a:stretch>
            <a:fillRect/>
          </a:stretch>
        </p:blipFill>
        <p:spPr>
          <a:xfrm>
            <a:off x="228600" y="2209800"/>
            <a:ext cx="4989830" cy="522605"/>
          </a:xfrm>
          <a:prstGeom prst="rect">
            <a:avLst/>
          </a:prstGeom>
        </p:spPr>
      </p:pic>
      <p:pic>
        <p:nvPicPr>
          <p:cNvPr id="28" name="图片 27"/>
          <p:cNvPicPr>
            <a:picLocks noChangeAspect="1"/>
          </p:cNvPicPr>
          <p:nvPr/>
        </p:nvPicPr>
        <p:blipFill>
          <a:blip r:embed="rId10"/>
          <a:stretch>
            <a:fillRect/>
          </a:stretch>
        </p:blipFill>
        <p:spPr>
          <a:xfrm>
            <a:off x="152400" y="3048000"/>
            <a:ext cx="4831080" cy="778510"/>
          </a:xfrm>
          <a:prstGeom prst="rect">
            <a:avLst/>
          </a:prstGeom>
        </p:spPr>
      </p:pic>
      <p:pic>
        <p:nvPicPr>
          <p:cNvPr id="30" name="图片 29"/>
          <p:cNvPicPr>
            <a:picLocks noChangeAspect="1"/>
          </p:cNvPicPr>
          <p:nvPr/>
        </p:nvPicPr>
        <p:blipFill>
          <a:blip r:embed="rId11"/>
          <a:stretch>
            <a:fillRect/>
          </a:stretch>
        </p:blipFill>
        <p:spPr>
          <a:xfrm>
            <a:off x="76200" y="4038600"/>
            <a:ext cx="5212715" cy="563880"/>
          </a:xfrm>
          <a:prstGeom prst="rect">
            <a:avLst/>
          </a:prstGeom>
        </p:spPr>
      </p:pic>
      <p:pic>
        <p:nvPicPr>
          <p:cNvPr id="32" name="图片 31"/>
          <p:cNvPicPr>
            <a:picLocks noChangeAspect="1"/>
          </p:cNvPicPr>
          <p:nvPr/>
        </p:nvPicPr>
        <p:blipFill>
          <a:blip r:embed="rId12"/>
          <a:stretch>
            <a:fillRect/>
          </a:stretch>
        </p:blipFill>
        <p:spPr>
          <a:xfrm>
            <a:off x="381000" y="4953000"/>
            <a:ext cx="3284220" cy="631825"/>
          </a:xfrm>
          <a:prstGeom prst="rect">
            <a:avLst/>
          </a:prstGeom>
        </p:spPr>
      </p:pic>
      <p:pic>
        <p:nvPicPr>
          <p:cNvPr id="33" name="图片 32"/>
          <p:cNvPicPr>
            <a:picLocks noChangeAspect="1"/>
          </p:cNvPicPr>
          <p:nvPr/>
        </p:nvPicPr>
        <p:blipFill>
          <a:blip r:embed="rId13"/>
          <a:stretch>
            <a:fillRect/>
          </a:stretch>
        </p:blipFill>
        <p:spPr>
          <a:xfrm>
            <a:off x="6096000" y="1905000"/>
            <a:ext cx="4475480" cy="1922145"/>
          </a:xfrm>
          <a:prstGeom prst="rect">
            <a:avLst/>
          </a:prstGeom>
        </p:spPr>
      </p:pic>
      <p:pic>
        <p:nvPicPr>
          <p:cNvPr id="34" name="图片 33"/>
          <p:cNvPicPr>
            <a:picLocks noChangeAspect="1"/>
          </p:cNvPicPr>
          <p:nvPr/>
        </p:nvPicPr>
        <p:blipFill>
          <a:blip r:embed="rId14"/>
          <a:stretch>
            <a:fillRect/>
          </a:stretch>
        </p:blipFill>
        <p:spPr>
          <a:xfrm>
            <a:off x="6629400" y="3810000"/>
            <a:ext cx="2872740" cy="662940"/>
          </a:xfrm>
          <a:prstGeom prst="rect">
            <a:avLst/>
          </a:prstGeom>
        </p:spPr>
      </p:pic>
      <p:pic>
        <p:nvPicPr>
          <p:cNvPr id="35" name="图片 34"/>
          <p:cNvPicPr>
            <a:picLocks noChangeAspect="1"/>
          </p:cNvPicPr>
          <p:nvPr/>
        </p:nvPicPr>
        <p:blipFill>
          <a:blip r:embed="rId15"/>
          <a:stretch>
            <a:fillRect/>
          </a:stretch>
        </p:blipFill>
        <p:spPr>
          <a:xfrm>
            <a:off x="5943600" y="4343400"/>
            <a:ext cx="3718560" cy="655320"/>
          </a:xfrm>
          <a:prstGeom prst="rect">
            <a:avLst/>
          </a:prstGeom>
        </p:spPr>
      </p:pic>
      <p:pic>
        <p:nvPicPr>
          <p:cNvPr id="36" name="图片 35"/>
          <p:cNvPicPr>
            <a:picLocks noChangeAspect="1"/>
          </p:cNvPicPr>
          <p:nvPr/>
        </p:nvPicPr>
        <p:blipFill>
          <a:blip r:embed="rId16"/>
          <a:stretch>
            <a:fillRect/>
          </a:stretch>
        </p:blipFill>
        <p:spPr>
          <a:xfrm>
            <a:off x="6400800" y="5288280"/>
            <a:ext cx="3048000" cy="579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2" name="图片 21"/>
          <p:cNvPicPr>
            <a:picLocks noChangeAspect="1"/>
          </p:cNvPicPr>
          <p:nvPr/>
        </p:nvPicPr>
        <p:blipFill>
          <a:blip r:embed="rId10"/>
          <a:srcRect t="3392" r="1089"/>
          <a:stretch>
            <a:fillRect/>
          </a:stretch>
        </p:blipFill>
        <p:spPr>
          <a:xfrm>
            <a:off x="1981200" y="2133600"/>
            <a:ext cx="8305800" cy="43408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87108" y="969264"/>
            <a:ext cx="3017782" cy="963251"/>
          </a:xfrm>
          <a:prstGeom prst="rect">
            <a:avLst/>
          </a:prstGeom>
        </p:spPr>
      </p:pic>
      <p:pic>
        <p:nvPicPr>
          <p:cNvPr id="24" name="图片 23"/>
          <p:cNvPicPr>
            <a:picLocks noChangeAspect="1"/>
          </p:cNvPicPr>
          <p:nvPr/>
        </p:nvPicPr>
        <p:blipFill>
          <a:blip r:embed="rId10"/>
          <a:stretch>
            <a:fillRect/>
          </a:stretch>
        </p:blipFill>
        <p:spPr>
          <a:xfrm>
            <a:off x="657225" y="2590800"/>
            <a:ext cx="5011420" cy="3256915"/>
          </a:xfrm>
          <a:prstGeom prst="rect">
            <a:avLst/>
          </a:prstGeom>
        </p:spPr>
      </p:pic>
      <p:pic>
        <p:nvPicPr>
          <p:cNvPr id="25" name="图片 24"/>
          <p:cNvPicPr>
            <a:picLocks noChangeAspect="1"/>
          </p:cNvPicPr>
          <p:nvPr/>
        </p:nvPicPr>
        <p:blipFill>
          <a:blip r:embed="rId11"/>
          <a:srcRect r="1235" b="21502"/>
          <a:stretch>
            <a:fillRect/>
          </a:stretch>
        </p:blipFill>
        <p:spPr>
          <a:xfrm>
            <a:off x="5481955" y="2819400"/>
            <a:ext cx="6649085" cy="27311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63335" y="767251"/>
            <a:ext cx="3017782" cy="963251"/>
          </a:xfrm>
          <a:prstGeom prst="rect">
            <a:avLst/>
          </a:prstGeom>
        </p:spPr>
      </p:pic>
      <p:pic>
        <p:nvPicPr>
          <p:cNvPr id="23" name="图片 22"/>
          <p:cNvPicPr>
            <a:picLocks noChangeAspect="1"/>
          </p:cNvPicPr>
          <p:nvPr/>
        </p:nvPicPr>
        <p:blipFill>
          <a:blip r:embed="rId10"/>
          <a:stretch>
            <a:fillRect/>
          </a:stretch>
        </p:blipFill>
        <p:spPr>
          <a:xfrm>
            <a:off x="533400" y="1828800"/>
            <a:ext cx="5437505" cy="4704715"/>
          </a:xfrm>
          <a:prstGeom prst="rect">
            <a:avLst/>
          </a:prstGeom>
        </p:spPr>
      </p:pic>
      <p:pic>
        <p:nvPicPr>
          <p:cNvPr id="24" name="图片 23"/>
          <p:cNvPicPr>
            <a:picLocks noChangeAspect="1"/>
          </p:cNvPicPr>
          <p:nvPr/>
        </p:nvPicPr>
        <p:blipFill>
          <a:blip r:embed="rId11"/>
          <a:stretch>
            <a:fillRect/>
          </a:stretch>
        </p:blipFill>
        <p:spPr>
          <a:xfrm>
            <a:off x="5775960" y="2133600"/>
            <a:ext cx="6231255" cy="31451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pic>
        <p:nvPicPr>
          <p:cNvPr id="34" name="图片 33"/>
          <p:cNvPicPr>
            <a:picLocks noChangeAspect="1"/>
          </p:cNvPicPr>
          <p:nvPr/>
        </p:nvPicPr>
        <p:blipFill>
          <a:blip r:embed="rId9"/>
          <a:stretch>
            <a:fillRect/>
          </a:stretch>
        </p:blipFill>
        <p:spPr>
          <a:xfrm>
            <a:off x="4563335" y="767251"/>
            <a:ext cx="3017782" cy="963251"/>
          </a:xfrm>
          <a:prstGeom prst="rect">
            <a:avLst/>
          </a:prstGeom>
        </p:spPr>
      </p:pic>
      <p:pic>
        <p:nvPicPr>
          <p:cNvPr id="22" name="图片 21"/>
          <p:cNvPicPr>
            <a:picLocks noChangeAspect="1"/>
          </p:cNvPicPr>
          <p:nvPr/>
        </p:nvPicPr>
        <p:blipFill>
          <a:blip r:embed="rId10"/>
          <a:srcRect t="4028" r="1627"/>
          <a:stretch>
            <a:fillRect/>
          </a:stretch>
        </p:blipFill>
        <p:spPr>
          <a:xfrm>
            <a:off x="76200" y="2133600"/>
            <a:ext cx="5413375" cy="3908425"/>
          </a:xfrm>
          <a:prstGeom prst="rect">
            <a:avLst/>
          </a:prstGeom>
        </p:spPr>
      </p:pic>
      <p:pic>
        <p:nvPicPr>
          <p:cNvPr id="24" name="图片 23"/>
          <p:cNvPicPr>
            <a:picLocks noChangeAspect="1"/>
          </p:cNvPicPr>
          <p:nvPr/>
        </p:nvPicPr>
        <p:blipFill>
          <a:blip r:embed="rId11"/>
          <a:stretch>
            <a:fillRect/>
          </a:stretch>
        </p:blipFill>
        <p:spPr>
          <a:xfrm>
            <a:off x="5581015" y="1985645"/>
            <a:ext cx="6501765" cy="40271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3320</Words>
  <Application>WPS 演示</Application>
  <PresentationFormat>宽屏</PresentationFormat>
  <Paragraphs>184</Paragraphs>
  <Slides>9</Slides>
  <Notes>20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9</vt:i4>
      </vt:variant>
    </vt:vector>
  </HeadingPairs>
  <TitlesOfParts>
    <vt:vector size="24" baseType="lpstr">
      <vt:lpstr>Arial</vt:lpstr>
      <vt:lpstr>宋体</vt:lpstr>
      <vt:lpstr>Wingdings</vt:lpstr>
      <vt:lpstr>Trebuchet MS</vt:lpstr>
      <vt:lpstr>Arial</vt:lpstr>
      <vt:lpstr>Times New Roman</vt:lpstr>
      <vt:lpstr>Noto Sans Mono CJK HK</vt:lpstr>
      <vt:lpstr>FFont-Family</vt:lpstr>
      <vt:lpstr>Times New Roman</vt:lpstr>
      <vt:lpstr>LinLibertineT</vt:lpstr>
      <vt:lpstr>Calibri</vt:lpstr>
      <vt:lpstr>微软雅黑</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张卓威</cp:lastModifiedBy>
  <cp:revision>482</cp:revision>
  <dcterms:created xsi:type="dcterms:W3CDTF">2023-09-17T03:47:00Z</dcterms:created>
  <dcterms:modified xsi:type="dcterms:W3CDTF">2026-04-26T10:15:23Z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2023-09-04T00:00:00Z</vt:filetime>
  </property>
  <property fmtid="{D5CDD505-2E9C-101B-9397-08002B2CF9AE}" pid="3" name="Creator">
    <vt:lpwstr>Microsoft? PowerPoint? 2016</vt:lpwstr>
  </property>
  <property fmtid="{D5CDD505-2E9C-101B-9397-08002B2CF9AE}" pid="4" name="LastSaved">
    <vt:filetime>2023-09-25T00:00:00Z</vt:filetime>
  </property>
  <property fmtid="{D5CDD505-2E9C-101B-9397-08002B2CF9AE}" pid="5" name="ICV">
    <vt:lpwstr>165D8468441041F7A078704589CAA259_13</vt:lpwstr>
  </property>
  <property fmtid="{D5CDD505-2E9C-101B-9397-08002B2CF9AE}" pid="6" name="KSOProductBuildVer">
    <vt:lpwstr>2052-12.1.0.25865</vt:lpwstr>
  </property>
</Properties>
</file>